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embeddedFontLst>
    <p:embeddedFont>
      <p:font typeface="Nunito" panose="020B0604020202020204" charset="0"/>
      <p:regular r:id="rId33"/>
      <p:bold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312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28575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666666"/>
              </a:buClr>
              <a:buSzPct val="100000"/>
            </a:pPr>
            <a:r>
              <a:rPr lang="es-US" sz="900" b="1">
                <a:solidFill>
                  <a:srgbClr val="333333"/>
                </a:solidFill>
                <a:highlight>
                  <a:srgbClr val="FFFFFF"/>
                </a:highlight>
              </a:rPr>
              <a:t>Camaras de seguridad:</a:t>
            </a:r>
            <a:r>
              <a:rPr lang="es-US" sz="900">
                <a:solidFill>
                  <a:srgbClr val="666666"/>
                </a:solidFill>
                <a:highlight>
                  <a:srgbClr val="FFFFFF"/>
                </a:highlight>
              </a:rPr>
              <a:t> de diversos tipos, ya sean: infrarojas, domos, fijas, moviles, para exterior e interior, camaras ocultas, etc, permitiendo monitorear de manera local o remota a traves de internet su vivienda.</a:t>
            </a:r>
          </a:p>
          <a:p>
            <a:pPr marL="457200" lvl="0" indent="-28575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666666"/>
              </a:buClr>
              <a:buSzPct val="100000"/>
            </a:pPr>
            <a:r>
              <a:rPr lang="es-US" sz="900" b="1">
                <a:solidFill>
                  <a:srgbClr val="333333"/>
                </a:solidFill>
                <a:highlight>
                  <a:srgbClr val="FFFFFF"/>
                </a:highlight>
              </a:rPr>
              <a:t>Central de Alarmas:</a:t>
            </a:r>
            <a:r>
              <a:rPr lang="es-US" sz="900">
                <a:solidFill>
                  <a:srgbClr val="666666"/>
                </a:solidFill>
                <a:highlight>
                  <a:srgbClr val="FFFFFF"/>
                </a:highlight>
              </a:rPr>
              <a:t> modernas, inalambricas, evitando el cableado de sensores en toda la vivienda, que permiten enviar alertas de pánico ante un evento, envian alarmas por mensaje de texto o llaman al usuario en caso de un evento programado.</a:t>
            </a:r>
          </a:p>
          <a:p>
            <a:pPr marL="457200" lvl="0" indent="-28575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666666"/>
              </a:buClr>
              <a:buSzPct val="100000"/>
            </a:pPr>
            <a:r>
              <a:rPr lang="es-US" sz="900" b="1">
                <a:solidFill>
                  <a:srgbClr val="333333"/>
                </a:solidFill>
                <a:highlight>
                  <a:srgbClr val="FFFFFF"/>
                </a:highlight>
              </a:rPr>
              <a:t>Sistemas de control de acceso:</a:t>
            </a:r>
            <a:r>
              <a:rPr lang="es-US" sz="900">
                <a:solidFill>
                  <a:srgbClr val="666666"/>
                </a:solidFill>
                <a:highlight>
                  <a:srgbClr val="FFFFFF"/>
                </a:highlight>
              </a:rPr>
              <a:t> tales como cerraduras y controladores de acceso biometricós, lo que permite controlar quien y en que horario ingreso al edificio o vivienda a traves del analisis de la huella digital.</a:t>
            </a:r>
          </a:p>
          <a:p>
            <a:pPr lvl="0" indent="45720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s-US" sz="1350">
                <a:solidFill>
                  <a:srgbClr val="333333"/>
                </a:solidFill>
                <a:highlight>
                  <a:srgbClr val="FCFCFC"/>
                </a:highlight>
              </a:rPr>
              <a:t>Integración nativa con </a:t>
            </a:r>
            <a:r>
              <a:rPr lang="es-US" sz="1350" b="1">
                <a:solidFill>
                  <a:srgbClr val="333333"/>
                </a:solidFill>
                <a:highlight>
                  <a:srgbClr val="FCFCFC"/>
                </a:highlight>
              </a:rPr>
              <a:t>cerraduras electrónicas.</a:t>
            </a:r>
            <a:r>
              <a:rPr lang="es-US" sz="1350">
                <a:solidFill>
                  <a:srgbClr val="333333"/>
                </a:solidFill>
                <a:highlight>
                  <a:srgbClr val="FCFCFC"/>
                </a:highlight>
              </a:rPr>
              <a:t> No sólo podrás gestionarlas sino también </a:t>
            </a:r>
            <a:r>
              <a:rPr lang="es-US" sz="1350" b="1">
                <a:solidFill>
                  <a:srgbClr val="333333"/>
                </a:solidFill>
                <a:highlight>
                  <a:srgbClr val="FCFCFC"/>
                </a:highlight>
              </a:rPr>
              <a:t>integrarlas a eventos o acciones programadas.</a:t>
            </a:r>
            <a:r>
              <a:rPr lang="es-US" sz="1350">
                <a:solidFill>
                  <a:srgbClr val="333333"/>
                </a:solidFill>
                <a:highlight>
                  <a:srgbClr val="FCFCFC"/>
                </a:highlight>
              </a:rPr>
              <a:t>Incluso recibir un mail en tu teléfono cada vez que una puerta sea abierta.</a:t>
            </a:r>
          </a:p>
          <a:p>
            <a:pPr marL="457200" lvl="0" indent="-28575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666666"/>
              </a:buClr>
              <a:buSzPct val="100000"/>
            </a:pPr>
            <a:r>
              <a:rPr lang="es-US" sz="900" b="1">
                <a:solidFill>
                  <a:srgbClr val="333333"/>
                </a:solidFill>
                <a:highlight>
                  <a:srgbClr val="FFFFFF"/>
                </a:highlight>
              </a:rPr>
              <a:t>Control automático de iluminación:</a:t>
            </a:r>
            <a:r>
              <a:rPr lang="es-US" sz="900">
                <a:solidFill>
                  <a:srgbClr val="666666"/>
                </a:solidFill>
                <a:highlight>
                  <a:srgbClr val="FFFFFF"/>
                </a:highlight>
              </a:rPr>
              <a:t> permitiendo simular presencia en una vivienda cuando sus propietarios no están.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28575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666666"/>
              </a:buClr>
              <a:buSzPct val="100000"/>
            </a:pPr>
            <a:r>
              <a:rPr lang="es-US" sz="900" b="1">
                <a:solidFill>
                  <a:srgbClr val="333333"/>
                </a:solidFill>
                <a:highlight>
                  <a:srgbClr val="FFFFFF"/>
                </a:highlight>
              </a:rPr>
              <a:t>Control de Iluminacion:</a:t>
            </a:r>
            <a:r>
              <a:rPr lang="es-US" sz="900">
                <a:solidFill>
                  <a:srgbClr val="666666"/>
                </a:solidFill>
                <a:highlight>
                  <a:srgbClr val="FFFFFF"/>
                </a:highlight>
              </a:rPr>
              <a:t> permite mediante el manejo de escenas, que usted configure su casa a su medida, de acuerdo el momento del dia o la situacion particular. Usted podrá si asi lo desea tener modos preconfigurados de manera que cuando llegue a su hogar el mismo se adecúe a su estilo con solo pulsar los botones "Llegue" "Me fui" "Cine" "Cena" , etc, de su controlador tactil.</a:t>
            </a:r>
          </a:p>
          <a:p>
            <a:pPr lvl="0" indent="45720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s-US" sz="900">
                <a:solidFill>
                  <a:srgbClr val="666666"/>
                </a:solidFill>
                <a:highlight>
                  <a:srgbClr val="FFFFFF"/>
                </a:highlight>
              </a:rPr>
              <a:t>programar rutinas de encendido y apagado de luces en funcion de la puesta de sol</a:t>
            </a:r>
          </a:p>
          <a:p>
            <a:pPr marL="457200" lvl="0" indent="-28575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666666"/>
              </a:buClr>
              <a:buSzPct val="100000"/>
            </a:pPr>
            <a:r>
              <a:rPr lang="es-US" sz="900" b="1">
                <a:solidFill>
                  <a:srgbClr val="333333"/>
                </a:solidFill>
                <a:highlight>
                  <a:srgbClr val="FFFFFF"/>
                </a:highlight>
              </a:rPr>
              <a:t>Control de artefactos eléctricos:</a:t>
            </a:r>
            <a:r>
              <a:rPr lang="es-US" sz="900">
                <a:solidFill>
                  <a:srgbClr val="666666"/>
                </a:solidFill>
                <a:highlight>
                  <a:srgbClr val="FFFFFF"/>
                </a:highlight>
              </a:rPr>
              <a:t> el manejo de escenas tambien permite que las cortinas se abran o las persianas se levanten cuando usted llegue o se cierren de manera automatica si usted no esta y el sistema detecta lluvia.</a:t>
            </a:r>
          </a:p>
          <a:p>
            <a:pPr lvl="0" indent="45720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s-US" sz="1350">
                <a:solidFill>
                  <a:srgbClr val="333333"/>
                </a:solidFill>
                <a:highlight>
                  <a:srgbClr val="FCFCFC"/>
                </a:highlight>
              </a:rPr>
              <a:t>Se pueden </a:t>
            </a:r>
            <a:r>
              <a:rPr lang="es-US" sz="1350" b="1">
                <a:solidFill>
                  <a:srgbClr val="333333"/>
                </a:solidFill>
                <a:highlight>
                  <a:srgbClr val="FCFCFC"/>
                </a:highlight>
              </a:rPr>
              <a:t>programar las cortinas para que mantengan el nivel de luz deseado en un ambiente</a:t>
            </a:r>
            <a:r>
              <a:rPr lang="es-US" sz="1350">
                <a:solidFill>
                  <a:srgbClr val="333333"/>
                </a:solidFill>
                <a:highlight>
                  <a:srgbClr val="FCFCFC"/>
                </a:highlight>
              </a:rPr>
              <a:t> o usarlas como despertador “virtual” programándolas para que se abran con la salida del sol.</a:t>
            </a:r>
          </a:p>
          <a:p>
            <a:pPr lvl="0" indent="45720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s-US" sz="1350">
                <a:solidFill>
                  <a:srgbClr val="333333"/>
                </a:solidFill>
                <a:highlight>
                  <a:srgbClr val="FCFCFC"/>
                </a:highlight>
              </a:rPr>
              <a:t>piscinas: Es posible programar rutinas de filtrado y riego mediante hora, fecha y estación del año, o simplemente para que se active basándose en información suministrada por el canal meteorológico</a:t>
            </a:r>
          </a:p>
          <a:p>
            <a:pPr marL="457200" lvl="0" indent="-28575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666666"/>
              </a:buClr>
              <a:buSzPct val="100000"/>
            </a:pPr>
            <a:r>
              <a:rPr lang="es-US" sz="900" b="1">
                <a:solidFill>
                  <a:srgbClr val="333333"/>
                </a:solidFill>
                <a:highlight>
                  <a:srgbClr val="FFFFFF"/>
                </a:highlight>
              </a:rPr>
              <a:t>Control de climatización:</a:t>
            </a:r>
            <a:r>
              <a:rPr lang="es-US" sz="900">
                <a:solidFill>
                  <a:srgbClr val="666666"/>
                </a:solidFill>
                <a:highlight>
                  <a:srgbClr val="FFFFFF"/>
                </a:highlight>
              </a:rPr>
              <a:t> mantenga los ambientes a la temperatura deseada y controlelos de manera remota sin necesidad de acercarse al equipo para cambiar el parametro de temperatura.</a:t>
            </a:r>
          </a:p>
          <a:p>
            <a:pPr lvl="0" rtl="0">
              <a:spcBef>
                <a:spcPts val="0"/>
              </a:spcBef>
              <a:buNone/>
            </a:pPr>
            <a:endParaRPr sz="900" b="1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s-US" sz="900">
                <a:solidFill>
                  <a:srgbClr val="666666"/>
                </a:solidFill>
                <a:highlight>
                  <a:srgbClr val="FFFFFF"/>
                </a:highlight>
              </a:rPr>
              <a:t>Nuestros sistemas son capaces de encargarse de regular los artefactos eléctricos de una vivienda para reducir sus consumos energéticos, esto se debe a que en un hogar domótico se pueden controlar automáticamente, aunque también de forma manual, todos aquellos aparatos que utilizamos cada día: luminarias, aire acondicionado, equipos de música, televisión, lavadora, aspersores de riego e incluso la cafetera.</a:t>
            </a:r>
          </a:p>
          <a:p>
            <a:pPr lvl="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s-US" sz="900">
                <a:solidFill>
                  <a:srgbClr val="666666"/>
                </a:solidFill>
                <a:highlight>
                  <a:srgbClr val="FFFFFF"/>
                </a:highlight>
              </a:rPr>
              <a:t>Usted podría optimizar la iluminación de su parque programando tareas horarias o haciendo que éste reponda a sensores de iluminación, podría regar el cesped solo si el sensor de humedad del suelo se lo pidiera, y así con innumerables tareas que se realizan a diario en una vivienda o edificio que sumadas influyen notoriamente en el consumo energetico total de la misma.</a:t>
            </a:r>
          </a:p>
          <a:p>
            <a:pPr lvl="0" algn="just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s-US" sz="900">
                <a:solidFill>
                  <a:srgbClr val="666666"/>
                </a:solidFill>
                <a:highlight>
                  <a:srgbClr val="FFFFFF"/>
                </a:highlight>
              </a:rPr>
              <a:t>programar rutinas de encendido y apagado de luces en funcion de la puesta de sol</a:t>
            </a:r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4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799" cy="1947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2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" name="Shape 23"/>
          <p:cNvCxnSpPr/>
          <p:nvPr/>
        </p:nvCxnSpPr>
        <p:spPr>
          <a:xfrm flipH="1">
            <a:off x="8228011" y="8466"/>
            <a:ext cx="3809999" cy="3809999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 flipH="1">
            <a:off x="6108169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25"/>
          <p:cNvCxnSpPr/>
          <p:nvPr/>
        </p:nvCxnSpPr>
        <p:spPr>
          <a:xfrm flipH="1">
            <a:off x="7235824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26"/>
          <p:cNvCxnSpPr/>
          <p:nvPr/>
        </p:nvCxnSpPr>
        <p:spPr>
          <a:xfrm flipH="1">
            <a:off x="7335836" y="32277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27"/>
          <p:cNvCxnSpPr/>
          <p:nvPr/>
        </p:nvCxnSpPr>
        <p:spPr>
          <a:xfrm flipH="1">
            <a:off x="7845425" y="609600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n panorámica con descripció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399" cy="1507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1" cy="3124199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14401" y="3843867"/>
            <a:ext cx="830420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684212" y="685800"/>
            <a:ext cx="10058399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7" cy="187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 con descripció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684212" y="4301067"/>
            <a:ext cx="8534399" cy="1684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531812" y="812222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0285411" y="27686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rjeta de nombr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399" cy="169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4210" y="5132980"/>
            <a:ext cx="8535989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r la tarjeta de nombr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141412" y="685800"/>
            <a:ext cx="9144000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4212" y="3928533"/>
            <a:ext cx="8534400" cy="1049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85750" marR="0" lvl="0" indent="-285750" algn="l" rtl="0">
              <a:spcBef>
                <a:spcPts val="4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204469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10033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10032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684210" y="4978400"/>
            <a:ext cx="8534400" cy="10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531812" y="812222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0285411" y="27686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dadero o falso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684212" y="685800"/>
            <a:ext cx="10058399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4212" y="3928533"/>
            <a:ext cx="8534399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85750" marR="0" lvl="0" indent="-285750" algn="l" rtl="0">
              <a:spcBef>
                <a:spcPts val="4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204469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10033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10032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xfrm>
            <a:off x="684210" y="4766732"/>
            <a:ext cx="8534400" cy="12276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399" cy="1507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6"/>
            <a:ext cx="3615266" cy="853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-1841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204469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10033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10032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 rot="5400000">
            <a:off x="7427911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499"/>
            <a:ext cx="5308599" cy="782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-1841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204469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10033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10032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3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399" cy="1507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399" cy="3615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-1841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204469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10033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10032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84210" y="2006600"/>
            <a:ext cx="8534400" cy="228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4212" y="4495800"/>
            <a:ext cx="8534399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399" cy="1507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4210" y="685800"/>
            <a:ext cx="4937654" cy="3615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-1841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204469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10033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10032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5808132" y="685800"/>
            <a:ext cx="4934478" cy="36152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-1841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204469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10033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10032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399" cy="1507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72079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20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84210" y="1270529"/>
            <a:ext cx="4937654" cy="3030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-1841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204469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10033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10032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3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20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8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5806544" y="1262062"/>
            <a:ext cx="4929188" cy="3030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-1841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204469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10033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10032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399" cy="1507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7085011" y="685800"/>
            <a:ext cx="36576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5943601" cy="530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-1841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204469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10033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10032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7085011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9206968" y="2963333"/>
            <a:ext cx="2981858" cy="3208866"/>
            <a:chOff x="9206968" y="2963333"/>
            <a:chExt cx="2981858" cy="3208866"/>
          </a:xfrm>
        </p:grpSpPr>
        <p:cxnSp>
          <p:nvCxnSpPr>
            <p:cNvPr id="7" name="Shape 7"/>
            <p:cNvCxnSpPr/>
            <p:nvPr/>
          </p:nvCxnSpPr>
          <p:spPr>
            <a:xfrm flipH="1">
              <a:off x="11276011" y="2963333"/>
              <a:ext cx="912814" cy="91281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9206968" y="3190343"/>
              <a:ext cx="2981857" cy="2981855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Shape 9"/>
            <p:cNvCxnSpPr/>
            <p:nvPr/>
          </p:nvCxnSpPr>
          <p:spPr>
            <a:xfrm flipH="1">
              <a:off x="10292291" y="3285067"/>
              <a:ext cx="1896534" cy="189653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10"/>
            <p:cNvCxnSpPr/>
            <p:nvPr/>
          </p:nvCxnSpPr>
          <p:spPr>
            <a:xfrm flipH="1">
              <a:off x="10443103" y="3131080"/>
              <a:ext cx="1745721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Shape 11"/>
            <p:cNvCxnSpPr/>
            <p:nvPr/>
          </p:nvCxnSpPr>
          <p:spPr>
            <a:xfrm flipH="1">
              <a:off x="10918826" y="3683001"/>
              <a:ext cx="1270001" cy="1269998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399" cy="1507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399" cy="3615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-1841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204469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10033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10032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9904411" y="6172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4" cy="66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US"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-US" sz="3200" b="0" i="0" u="none" strike="noStrike" cap="none">
              <a:solidFill>
                <a:srgbClr val="09304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omoprac.com/domoteca/domoteca/conceptos-basicos/historia-de-la-domotica-pasado-presente-y-futuro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oxone.com/eses/smart-home/casos-practicos.html" TargetMode="External"/><Relationship Id="rId4" Type="http://schemas.openxmlformats.org/officeDocument/2006/relationships/hyperlink" Target="https://www.icontrol.com/wp-content/uploads/2015/06/Smart_Home_Report_2015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Nunito"/>
              <a:buNone/>
            </a:pPr>
            <a:r>
              <a:rPr lang="es-US" sz="4800" b="1" i="0" u="sng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DOMÓTICA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799" cy="1947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1942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Grupo 6</a:t>
            </a:r>
          </a:p>
          <a:p>
            <a:pPr marL="0" marR="0" lvl="0" indent="0" algn="l" rtl="0">
              <a:lnSpc>
                <a:spcPct val="90000"/>
              </a:lnSpc>
              <a:spcBef>
                <a:spcPts val="988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1942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Pedro León</a:t>
            </a:r>
          </a:p>
          <a:p>
            <a:pPr marL="0" marR="0" lvl="0" indent="0" algn="l" rtl="0">
              <a:lnSpc>
                <a:spcPct val="90000"/>
              </a:lnSpc>
              <a:spcBef>
                <a:spcPts val="988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1942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Luis Sosa</a:t>
            </a:r>
          </a:p>
          <a:p>
            <a:pPr marL="0" marR="0" lvl="0" indent="0" algn="l" rtl="0">
              <a:lnSpc>
                <a:spcPct val="90000"/>
              </a:lnSpc>
              <a:spcBef>
                <a:spcPts val="988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1942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Martín Jourdan</a:t>
            </a:r>
          </a:p>
          <a:p>
            <a:pPr marL="0" marR="0" lvl="0" indent="0" algn="l" rtl="0">
              <a:lnSpc>
                <a:spcPct val="90000"/>
              </a:lnSpc>
              <a:spcBef>
                <a:spcPts val="988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1942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Diego Laib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66600" y="494850"/>
            <a:ext cx="10728000" cy="6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EMPRESAS QUE PRESTAN SERVICIOS DE DOMÓTICA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00" cy="47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3000" b="0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Shape 197" descr="banner_okk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050" y="1545399"/>
            <a:ext cx="3696274" cy="18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 descr="1731e7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046" y="3522625"/>
            <a:ext cx="3696274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Captur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512" y="1892912"/>
            <a:ext cx="42957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 descr="Captura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9563" y="3741701"/>
            <a:ext cx="4287701" cy="118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986874" y="494850"/>
            <a:ext cx="10521300" cy="6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EMPRESAS QUE PRESTAN SERVICIOS DE DOMÓTICA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774550" y="1452274"/>
            <a:ext cx="9969600" cy="50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R="0" lvl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R="0" lvl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R="0" lvl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R="0" lvl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R="0" lvl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R="0" lvl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R="0" lvl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None/>
            </a:pPr>
            <a:r>
              <a:rPr lang="es-US" sz="3000" b="1">
                <a:solidFill>
                  <a:schemeClr val="lt1"/>
                </a:solidFill>
              </a:rPr>
              <a:t>               Seguridad - Confort - Ahorro de energía</a:t>
            </a: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3000" b="0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7" name="Shape 207" descr="Captura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461" y="1452275"/>
            <a:ext cx="9542938" cy="42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869801" y="494850"/>
            <a:ext cx="10621500" cy="6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SEGURIDAD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00" cy="47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>
                <a:solidFill>
                  <a:schemeClr val="lt1"/>
                </a:solidFill>
              </a:rPr>
              <a:t>Cámaras de Seguridad</a:t>
            </a:r>
          </a:p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>
                <a:solidFill>
                  <a:schemeClr val="lt1"/>
                </a:solidFill>
              </a:rPr>
              <a:t>Central de Alarmas</a:t>
            </a:r>
          </a:p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>
                <a:solidFill>
                  <a:schemeClr val="lt1"/>
                </a:solidFill>
              </a:rPr>
              <a:t>Sistemas de control de acceso</a:t>
            </a:r>
          </a:p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>
                <a:solidFill>
                  <a:schemeClr val="lt1"/>
                </a:solidFill>
              </a:rPr>
              <a:t>Control automático de iluminación</a:t>
            </a: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3000" b="0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4" name="Shape 214" descr="servicios_camara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25" y="4620500"/>
            <a:ext cx="3834524" cy="16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 descr="servicios_controlacces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500" y="4345175"/>
            <a:ext cx="3048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 descr="servicios_alarma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6475" y="4345175"/>
            <a:ext cx="381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869801" y="494850"/>
            <a:ext cx="10621500" cy="6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CONFORT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00" cy="47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>
                <a:solidFill>
                  <a:schemeClr val="lt1"/>
                </a:solidFill>
              </a:rPr>
              <a:t>Control de iluminación</a:t>
            </a:r>
          </a:p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>
                <a:solidFill>
                  <a:schemeClr val="lt1"/>
                </a:solidFill>
              </a:rPr>
              <a:t>Control de artefactos eléctricos</a:t>
            </a:r>
          </a:p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>
                <a:solidFill>
                  <a:schemeClr val="lt1"/>
                </a:solidFill>
              </a:rPr>
              <a:t>Control de climatización</a:t>
            </a: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3000" b="0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3" name="Shape 223" descr="servicios_iluminac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00" y="3872775"/>
            <a:ext cx="5412000" cy="23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 descr="servicios_climatizacio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575" y="3872775"/>
            <a:ext cx="5411975" cy="23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869801" y="494850"/>
            <a:ext cx="10621500" cy="6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AHORRO DE ENERGÍA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00" cy="47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3000" b="0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1" name="Shape 231" descr="06-3d-v6_esp-copi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362" y="1452274"/>
            <a:ext cx="7262373" cy="492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866600" y="494850"/>
            <a:ext cx="10728000" cy="6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Amazon Dash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00" cy="47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3000" b="0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" name="Shape 238" descr="freebies2deals-button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601" y="1452276"/>
            <a:ext cx="5932800" cy="446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866600" y="494850"/>
            <a:ext cx="10728000" cy="6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Amazon Dash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00" cy="47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3000" b="0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23" y="1531735"/>
            <a:ext cx="7186676" cy="463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866600" y="494850"/>
            <a:ext cx="10728000" cy="6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Amazon Dash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00" cy="47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3000" b="0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2" name="Shape 252" descr="amazon-dash-washer-her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562" y="1243400"/>
            <a:ext cx="7826074" cy="52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866600" y="494850"/>
            <a:ext cx="10728000" cy="6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Amazon Dash (Fresh)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00" cy="47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3000" b="0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1209675"/>
            <a:ext cx="916305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866600" y="494850"/>
            <a:ext cx="10728000" cy="6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Amazon Dash (Fresh)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00" cy="47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3000" b="0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662" y="1371600"/>
            <a:ext cx="616267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ctrTitle"/>
          </p:nvPr>
        </p:nvSpPr>
        <p:spPr>
          <a:xfrm>
            <a:off x="1545604" y="646043"/>
            <a:ext cx="8001000" cy="10369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4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INTRODUCCIÓN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1"/>
          </p:nvPr>
        </p:nvSpPr>
        <p:spPr>
          <a:xfrm>
            <a:off x="212035" y="2885500"/>
            <a:ext cx="6400799" cy="1947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¿Que es la domótica ?</a:t>
            </a:r>
          </a:p>
          <a:p>
            <a:pPr marL="0" marR="0" lvl="0" indent="0" algn="l" rtl="0">
              <a:spcBef>
                <a:spcPts val="102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21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“Es la integración de la tecnología en el diseño inteligente de un recinto cerrado”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7509" y="2368506"/>
            <a:ext cx="36195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866600" y="494850"/>
            <a:ext cx="10728000" cy="6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Ahorro Energético</a:t>
            </a:r>
            <a:r>
              <a:rPr lang="es-US"/>
              <a:t> 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00" cy="47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3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3000" b="0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3" name="Shape 273" descr="2297033h76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960" y="1159950"/>
            <a:ext cx="9049290" cy="50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1034625" y="714900"/>
            <a:ext cx="9854700" cy="74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Estado Actual de la adopción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050" y="1702725"/>
            <a:ext cx="56578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461550" y="465750"/>
            <a:ext cx="9379500" cy="788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US" sz="3000" b="1" u="sng" dirty="0"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US" sz="3000" b="1" u="sng" dirty="0" smtClean="0">
                <a:latin typeface="Arial"/>
                <a:ea typeface="Arial"/>
                <a:cs typeface="Arial"/>
                <a:sym typeface="Arial"/>
              </a:rPr>
              <a:t>Por </a:t>
            </a:r>
            <a:r>
              <a:rPr lang="es-US" sz="3000" b="1" u="sng" dirty="0">
                <a:latin typeface="Arial"/>
                <a:ea typeface="Arial"/>
                <a:cs typeface="Arial"/>
                <a:sym typeface="Arial"/>
              </a:rPr>
              <a:t>qué estamos en esa </a:t>
            </a:r>
            <a:r>
              <a:rPr lang="es-US" sz="3000" b="1" u="sng" dirty="0" smtClean="0">
                <a:latin typeface="Arial"/>
                <a:ea typeface="Arial"/>
                <a:cs typeface="Arial"/>
                <a:sym typeface="Arial"/>
              </a:rPr>
              <a:t>Brecha?</a:t>
            </a:r>
            <a:endParaRPr lang="es-US" sz="3000" b="1" u="sng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5749800" y="1460100"/>
            <a:ext cx="5910600" cy="356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50000"/>
              </a:lnSpc>
              <a:spcBef>
                <a:spcPts val="400"/>
              </a:spcBef>
              <a:buClr>
                <a:schemeClr val="lt1"/>
              </a:buClr>
              <a:buSzPct val="100000"/>
              <a:buChar char="➢"/>
            </a:pPr>
            <a:r>
              <a:rPr lang="es-US">
                <a:solidFill>
                  <a:schemeClr val="lt1"/>
                </a:solidFill>
              </a:rPr>
              <a:t>Altos precios y altos ciclos de reemplazo</a:t>
            </a:r>
          </a:p>
          <a:p>
            <a:pPr marL="457200" lvl="0" indent="-342900">
              <a:lnSpc>
                <a:spcPct val="150000"/>
              </a:lnSpc>
              <a:spcBef>
                <a:spcPts val="400"/>
              </a:spcBef>
              <a:buClr>
                <a:schemeClr val="lt1"/>
              </a:buClr>
              <a:buSzPct val="100000"/>
              <a:buChar char="➢"/>
            </a:pPr>
            <a:r>
              <a:rPr lang="es-US">
                <a:solidFill>
                  <a:schemeClr val="lt1"/>
                </a:solidFill>
              </a:rPr>
              <a:t>Fragmentación tecnológica</a:t>
            </a:r>
          </a:p>
          <a:p>
            <a:pPr marL="457200" lvl="0" indent="-342900">
              <a:lnSpc>
                <a:spcPct val="150000"/>
              </a:lnSpc>
              <a:spcBef>
                <a:spcPts val="400"/>
              </a:spcBef>
              <a:buClr>
                <a:schemeClr val="lt1"/>
              </a:buClr>
              <a:buSzPct val="100000"/>
              <a:buChar char="➢"/>
            </a:pPr>
            <a:r>
              <a:rPr lang="es-US">
                <a:solidFill>
                  <a:schemeClr val="lt1"/>
                </a:solidFill>
              </a:rPr>
              <a:t>Solución a corto plazo de “ecosistemas cerrados”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Char char="➢"/>
            </a:pPr>
            <a:r>
              <a:rPr lang="es-US">
                <a:solidFill>
                  <a:schemeClr val="lt1"/>
                </a:solidFill>
              </a:rPr>
              <a:t>Se espera que grandes de la industria se muestren como jugadores clave en el mercado.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Char char="➢"/>
            </a:pPr>
            <a:r>
              <a:rPr lang="es-US">
                <a:solidFill>
                  <a:schemeClr val="lt1"/>
                </a:solidFill>
              </a:rPr>
              <a:t>Preocupación por privacidad y robo de datos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37" y="2821137"/>
            <a:ext cx="509587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798825" y="138125"/>
            <a:ext cx="86889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Intención de Compra de dispositivos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00" y="1554137"/>
            <a:ext cx="688657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4295800" y="636000"/>
            <a:ext cx="6544687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s-US" sz="3000" b="1" u="sng" dirty="0">
                <a:latin typeface="Arial"/>
                <a:ea typeface="Arial"/>
                <a:cs typeface="Arial"/>
                <a:sym typeface="Arial"/>
              </a:rPr>
              <a:t>Ranking de ambientes donde </a:t>
            </a:r>
            <a:r>
              <a:rPr lang="es-US" sz="3000" b="1" u="sng" dirty="0">
                <a:latin typeface="Arial"/>
                <a:ea typeface="Arial"/>
                <a:cs typeface="Arial"/>
                <a:sym typeface="Arial"/>
              </a:rPr>
              <a:t>más entusiasma </a:t>
            </a:r>
            <a:r>
              <a:rPr lang="es-US" sz="3000" b="1" u="sng" dirty="0" smtClean="0">
                <a:latin typeface="Arial"/>
                <a:ea typeface="Arial"/>
                <a:cs typeface="Arial"/>
                <a:sym typeface="Arial"/>
              </a:rPr>
              <a:t>aplicar esta tecnología</a:t>
            </a:r>
            <a:endParaRPr lang="es-US" sz="3000" b="1" u="sng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5990725" y="2200350"/>
            <a:ext cx="4400700" cy="24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Noto Sans Symbols"/>
              <a:buAutoNum type="arabicPeriod"/>
            </a:pPr>
            <a:r>
              <a:rPr lang="es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Salas de entretenimiento</a:t>
            </a:r>
          </a:p>
          <a:p>
            <a:pPr marL="457200" lvl="0" indent="-342900" rtl="0">
              <a:lnSpc>
                <a:spcPct val="15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Noto Sans Symbols"/>
              <a:buAutoNum type="arabicPeriod"/>
            </a:pPr>
            <a:r>
              <a:rPr lang="es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Cocina</a:t>
            </a:r>
          </a:p>
          <a:p>
            <a:pPr marL="457200" lvl="0" indent="-342900" rtl="0">
              <a:lnSpc>
                <a:spcPct val="15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entury Gothic"/>
              <a:buAutoNum type="arabicPeriod"/>
            </a:pPr>
            <a:r>
              <a:rPr lang="es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Dormitorios</a:t>
            </a:r>
          </a:p>
          <a:p>
            <a:pPr marL="457200" lvl="0" indent="-342900" rtl="0">
              <a:lnSpc>
                <a:spcPct val="15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entury Gothic"/>
              <a:buAutoNum type="arabicPeriod"/>
            </a:pPr>
            <a:r>
              <a:rPr lang="es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Jardín</a:t>
            </a:r>
          </a:p>
          <a:p>
            <a:pPr marL="457200" lvl="0" indent="-342900" rtl="0">
              <a:lnSpc>
                <a:spcPct val="15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entury Gothic"/>
              <a:buAutoNum type="arabicPeriod"/>
            </a:pPr>
            <a:r>
              <a:rPr lang="es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Garage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75" y="727400"/>
            <a:ext cx="3373096" cy="20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448" y="2523519"/>
            <a:ext cx="3662099" cy="2005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7073" y="4287600"/>
            <a:ext cx="3662100" cy="22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868650" y="449700"/>
            <a:ext cx="10454700" cy="856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Proyectos de Ejemplo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4803125" y="1574850"/>
            <a:ext cx="7114200" cy="191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US" sz="2400" b="1" u="sng">
                <a:solidFill>
                  <a:schemeClr val="lt1"/>
                </a:solidFill>
              </a:rPr>
              <a:t>Smart Home Madrid - Iluminación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Char char="➢"/>
            </a:pPr>
            <a:r>
              <a:rPr lang="es-US">
                <a:solidFill>
                  <a:schemeClr val="lt1"/>
                </a:solidFill>
              </a:rPr>
              <a:t>Encendido con sensor de presencia.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Char char="➢"/>
            </a:pPr>
            <a:r>
              <a:rPr lang="es-US">
                <a:solidFill>
                  <a:schemeClr val="lt1"/>
                </a:solidFill>
              </a:rPr>
              <a:t>Configurable por estación del año.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Char char="➢"/>
            </a:pPr>
            <a:r>
              <a:rPr lang="es-US">
                <a:solidFill>
                  <a:schemeClr val="lt1"/>
                </a:solidFill>
              </a:rPr>
              <a:t>Se trabaja sobre iluminación tanto interior, como exterior.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62" y="1574850"/>
            <a:ext cx="347662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675" y="3614575"/>
            <a:ext cx="346710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075" y="3918000"/>
            <a:ext cx="3864258" cy="234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868650" y="449700"/>
            <a:ext cx="10454700" cy="856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Proyectos de Ejemplo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482775" y="1494550"/>
            <a:ext cx="6230700" cy="415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US" sz="2400" b="1" u="sng">
                <a:solidFill>
                  <a:schemeClr val="lt1"/>
                </a:solidFill>
              </a:rPr>
              <a:t>Smart Home Madrid - Sistema de Alarma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Char char="➢"/>
            </a:pPr>
            <a:r>
              <a:rPr lang="es-US">
                <a:solidFill>
                  <a:schemeClr val="lt1"/>
                </a:solidFill>
              </a:rPr>
              <a:t>Detectores de movimiento, inundación, humo, lluvia y viento son los encargados de vigilar la casa.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Char char="➢"/>
            </a:pPr>
            <a:r>
              <a:rPr lang="es-US">
                <a:solidFill>
                  <a:schemeClr val="lt1"/>
                </a:solidFill>
              </a:rPr>
              <a:t>Si se detecta una posible intrusión, las persianas suben al máximo, suena una sirena y las luces parpadean sin parar.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Char char="➢"/>
            </a:pPr>
            <a:r>
              <a:rPr lang="es-US">
                <a:solidFill>
                  <a:schemeClr val="lt1"/>
                </a:solidFill>
              </a:rPr>
              <a:t>Se integran las cámaras de vigilancia de modo que se pueden ver los exteriores desde una misma App.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600" y="1407999"/>
            <a:ext cx="4582725" cy="45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868650" y="449700"/>
            <a:ext cx="10454700" cy="856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US" sz="3000" b="1" u="sng">
                <a:latin typeface="Arial"/>
                <a:ea typeface="Arial"/>
                <a:cs typeface="Arial"/>
                <a:sym typeface="Arial"/>
              </a:rPr>
              <a:t>Proyectos de Ejemplo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4706775" y="1823400"/>
            <a:ext cx="6230700" cy="321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US" sz="2400" b="1" u="sng">
                <a:solidFill>
                  <a:schemeClr val="lt1"/>
                </a:solidFill>
              </a:rPr>
              <a:t>Smart Home Madrid - Climatización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Char char="➢"/>
            </a:pPr>
            <a:r>
              <a:rPr lang="es-US">
                <a:solidFill>
                  <a:schemeClr val="lt1"/>
                </a:solidFill>
              </a:rPr>
              <a:t>Sistemas de calefacción y aire acondicionado se han unificado.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Char char="➢"/>
            </a:pPr>
            <a:r>
              <a:rPr lang="es-US">
                <a:solidFill>
                  <a:schemeClr val="lt1"/>
                </a:solidFill>
              </a:rPr>
              <a:t>Se controla por zonas de la casa según las actividades que se realicen en cada ambiente.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Char char="➢"/>
            </a:pPr>
            <a:r>
              <a:rPr lang="es-US">
                <a:solidFill>
                  <a:schemeClr val="lt1"/>
                </a:solidFill>
              </a:rPr>
              <a:t>El incremento de ahorro en energía es notable.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25" y="1397325"/>
            <a:ext cx="3153275" cy="47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/>
        </p:nvSpPr>
        <p:spPr>
          <a:xfrm>
            <a:off x="675860" y="115956"/>
            <a:ext cx="9891159" cy="7984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509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BIBLIOGRAFÍA Y FUENTES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38538" y="1179442"/>
            <a:ext cx="11542644" cy="51948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400" b="0" i="0" strike="noStrike" cap="none" dirty="0">
                <a:solidFill>
                  <a:schemeClr val="lt1"/>
                </a:solidFill>
              </a:rPr>
              <a:t>http://www.ciec.com.ar/images/archivos/Domotica-CIEC.pdf</a:t>
            </a:r>
          </a:p>
          <a:p>
            <a:pPr marL="457200" marR="0" lvl="0" indent="-457200" algn="l" rtl="0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400" b="0" i="0" strike="noStrike" cap="none" dirty="0">
                <a:solidFill>
                  <a:schemeClr val="lt1"/>
                </a:solidFill>
              </a:rPr>
              <a:t>https://www.fenercom.com/pdf/publicaciones/la-domotica-como-solucion-de-futuro-fenercom.pdf</a:t>
            </a:r>
          </a:p>
          <a:p>
            <a:pPr marL="457200" marR="0" lvl="0" indent="-457200" algn="l" rtl="0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400" dirty="0">
                <a:solidFill>
                  <a:schemeClr val="lt1"/>
                </a:solidFill>
              </a:rPr>
              <a:t>http://domoprac.com/domoteca/domoteca/conceptos-basicos/historia-de-la-domotica-pasado-presente-y-futuro.html</a:t>
            </a:r>
            <a:endParaRPr lang="es-US" sz="2400" dirty="0">
              <a:solidFill>
                <a:schemeClr val="lt1"/>
              </a:solidFill>
              <a:hlinkClick r:id="rId3"/>
            </a:endParaRPr>
          </a:p>
          <a:p>
            <a:pPr marL="457200" marR="0" lvl="0" indent="-457200" algn="l" rtl="0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400" dirty="0">
                <a:solidFill>
                  <a:schemeClr val="lt1"/>
                </a:solidFill>
              </a:rPr>
              <a:t>http://www.businessinsider.com/the-us-smart-home-market-report-adoption-forecasts-top-products-and-the-cost-and-fragmentation-problems-that-could-hinder-growth-2016-4-23</a:t>
            </a:r>
          </a:p>
          <a:p>
            <a:pPr marL="457200" marR="0" lvl="0" indent="-457200" algn="l" rtl="0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400" dirty="0">
                <a:solidFill>
                  <a:schemeClr val="lt1"/>
                </a:solidFill>
              </a:rPr>
              <a:t>https://www.icontrol.com/wp-content/uploads/2015/06/Smart_Home_Report_2015.pdf</a:t>
            </a:r>
            <a:endParaRPr lang="es-US" sz="2400" dirty="0">
              <a:solidFill>
                <a:schemeClr val="lt1"/>
              </a:solidFill>
              <a:hlinkClick r:id="rId4"/>
            </a:endParaRPr>
          </a:p>
          <a:p>
            <a:pPr marL="457200" marR="0" lvl="0" indent="-487680" algn="l" rtl="0">
              <a:spcBef>
                <a:spcPts val="10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s-US" sz="2400" dirty="0">
                <a:solidFill>
                  <a:srgbClr val="FFFFFF"/>
                </a:solidFill>
              </a:rPr>
              <a:t>http://www.loxone.com/eses/smart-home/casos-practicos.html</a:t>
            </a:r>
            <a:endParaRPr lang="es-US" sz="2400" dirty="0">
              <a:solidFill>
                <a:srgbClr val="FFFFFF"/>
              </a:solidFill>
              <a:hlinkClick r:id="rId5"/>
            </a:endParaRPr>
          </a:p>
          <a:p>
            <a:pPr marL="457200" marR="0" lvl="0" indent="-487680" algn="l" rtl="0">
              <a:spcBef>
                <a:spcPts val="10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s-US" sz="2400" dirty="0">
                <a:solidFill>
                  <a:srgbClr val="FFFFFF"/>
                </a:solidFill>
              </a:rPr>
              <a:t>http://www.cedom.es/sobre-domotica/que-es-domotica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619950" y="1219600"/>
            <a:ext cx="10820400" cy="868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US" b="1" u="sng">
                <a:latin typeface="Arial"/>
                <a:ea typeface="Arial"/>
                <a:cs typeface="Arial"/>
                <a:sym typeface="Arial"/>
              </a:rPr>
              <a:t>Preguntas?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615" y="2352400"/>
            <a:ext cx="4724775" cy="349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2566019" y="115956"/>
            <a:ext cx="8001000" cy="7984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432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EVOLUCIÓN HISTÓRICA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238538" y="1179442"/>
            <a:ext cx="7381460" cy="51948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1975 : Nace </a:t>
            </a:r>
            <a:r>
              <a:rPr lang="es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X10</a:t>
            </a:r>
          </a:p>
          <a:p>
            <a:pPr marL="457200" marR="0" lvl="0" indent="-457200" algn="l" rtl="0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Finales de los 90: Se fusionan Batibus, EIB y EHS para crear el estándar </a:t>
            </a:r>
            <a:r>
              <a:rPr lang="es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KNX</a:t>
            </a:r>
          </a:p>
          <a:p>
            <a:pPr marL="457200" marR="0" lvl="0" indent="-457200" algn="l" rtl="0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1999: Nace en EEUU un nuevo estándar </a:t>
            </a:r>
            <a:r>
              <a:rPr lang="es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Lonworks</a:t>
            </a:r>
          </a:p>
          <a:p>
            <a:pPr marL="457200" marR="0" lvl="0" indent="-457200" algn="l" rtl="0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partir de 2006 surgen los sistemas domóticos inalámbricos RF basados en Zigbee y Zwave</a:t>
            </a:r>
          </a:p>
          <a:p>
            <a:pPr marL="457200" marR="0" lvl="0" indent="-457200" algn="l" rtl="0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futuro : IPV6 implementado por KNX y LON</a:t>
            </a:r>
          </a:p>
          <a:p>
            <a:pPr marL="0" marR="0" lvl="0" indent="0" algn="l" rtl="0">
              <a:spcBef>
                <a:spcPts val="102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21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0" y="560300"/>
            <a:ext cx="12192000" cy="660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s-US" sz="3600" b="1"/>
              <a:t>¡Gracias!</a:t>
            </a:r>
          </a:p>
        </p:txBody>
      </p:sp>
      <p:pic>
        <p:nvPicPr>
          <p:cNvPr id="342" name="Shape 342" descr="domotica-hogar2-1024x79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252" y="1548075"/>
            <a:ext cx="4827200" cy="37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ctrTitle" idx="4294967295"/>
          </p:nvPr>
        </p:nvSpPr>
        <p:spPr>
          <a:xfrm>
            <a:off x="2839277" y="579300"/>
            <a:ext cx="8001000" cy="8524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INTEGRACIÓN CON REDES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ubTitle" idx="4294967295"/>
          </p:nvPr>
        </p:nvSpPr>
        <p:spPr>
          <a:xfrm>
            <a:off x="484172" y="1842525"/>
            <a:ext cx="8735700" cy="433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 de control: </a:t>
            </a:r>
            <a:r>
              <a:rPr lang="es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 la conexión de los dispositivos a través de un medio físico.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Noto Sans Symbols"/>
              <a:buNone/>
            </a:pPr>
            <a:endParaRPr sz="2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 de datos: </a:t>
            </a:r>
            <a:r>
              <a:rPr lang="es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independiente de la red de control, y permite mayor capacidad de transferencia de datos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 multimedia: </a:t>
            </a:r>
            <a:r>
              <a:rPr lang="es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una red de alta capacidad utilizada por los dispositivos electrónicos inteligentes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b="1">
                <a:solidFill>
                  <a:schemeClr val="lt1"/>
                </a:solidFill>
              </a:rPr>
              <a:t>Red de acceso a internet</a:t>
            </a:r>
            <a:r>
              <a:rPr lang="es-US">
                <a:solidFill>
                  <a:schemeClr val="lt1"/>
                </a:solidFill>
              </a:rPr>
              <a:t>: Permite controlar remotamente los dispositivos de un hogar.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646984" y="494850"/>
            <a:ext cx="6019799" cy="6651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sz="2800" b="1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¿QUÉ APORTA LA </a:t>
            </a:r>
            <a:r>
              <a:rPr lang="es-US" b="1" u="sng">
                <a:latin typeface="Arial"/>
                <a:ea typeface="Arial"/>
                <a:cs typeface="Arial"/>
                <a:sym typeface="Arial"/>
              </a:rPr>
              <a:t>DOMÓTICA</a:t>
            </a:r>
            <a:r>
              <a:rPr lang="es-US" sz="2800" b="1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4722812" y="1818041"/>
            <a:ext cx="6021388" cy="35285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3200" b="1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12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domótica contribuye a mejorar la calidad de vida del usuario.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75" y="1608129"/>
            <a:ext cx="4132140" cy="4157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2646984" y="494850"/>
            <a:ext cx="6019799" cy="6651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b="1" u="sng">
                <a:latin typeface="Arial"/>
                <a:ea typeface="Arial"/>
                <a:cs typeface="Arial"/>
                <a:sym typeface="Arial"/>
              </a:rPr>
              <a:t>¿QUÉ APORTA LA DOMÓTICA?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49" cy="47979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3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Facilitando el </a:t>
            </a:r>
            <a:r>
              <a:rPr lang="es-US" sz="32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ahorro </a:t>
            </a:r>
            <a:r>
              <a:rPr lang="es-US" sz="3200" b="1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energético.</a:t>
            </a:r>
            <a:endParaRPr lang="es-US" sz="32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spcBef>
                <a:spcPts val="124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3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Fomentando la </a:t>
            </a:r>
            <a:r>
              <a:rPr lang="es-US" sz="3200" b="1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accesibilidad.</a:t>
            </a:r>
            <a:endParaRPr lang="es-US" sz="32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spcBef>
                <a:spcPts val="124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3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Aportando </a:t>
            </a:r>
            <a:r>
              <a:rPr lang="es-US" sz="3200" b="1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seguridad.</a:t>
            </a:r>
            <a:endParaRPr lang="es-US" sz="32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spcBef>
                <a:spcPts val="124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3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Convirtiendo la vivienda en un </a:t>
            </a:r>
            <a:r>
              <a:rPr lang="es-US" sz="32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hogar más </a:t>
            </a:r>
            <a:r>
              <a:rPr lang="es-US" sz="3200" b="1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confortable.</a:t>
            </a:r>
            <a:endParaRPr lang="es-US" sz="32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spcBef>
                <a:spcPts val="124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Arial"/>
              <a:buChar char="•"/>
            </a:pPr>
            <a:r>
              <a:rPr lang="es-US" sz="3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Garantizando las </a:t>
            </a:r>
            <a:r>
              <a:rPr lang="es-US" sz="3200" b="1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comunicaciones.</a:t>
            </a:r>
            <a:endParaRPr lang="es-US" sz="32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2646984" y="494850"/>
            <a:ext cx="6019799" cy="6651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b="1" u="sng">
                <a:latin typeface="Arial"/>
                <a:ea typeface="Arial"/>
                <a:cs typeface="Arial"/>
                <a:sym typeface="Arial"/>
              </a:rPr>
              <a:t>¿QUÉ APORTA LA DOMÓTICA?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366220" y="1818041"/>
            <a:ext cx="9377979" cy="35285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3200" b="1" i="0" u="none" strike="noStrike" cap="none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12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domótica facilita la introducción de infraestructuras y la creación de escenarios que se complementan con los avances en la </a:t>
            </a:r>
            <a:r>
              <a:rPr lang="es-US" sz="32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Sociedad de la Información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646984" y="494850"/>
            <a:ext cx="6019799" cy="6651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b="1" u="sng">
                <a:latin typeface="Arial"/>
                <a:ea typeface="Arial"/>
                <a:cs typeface="Arial"/>
                <a:sym typeface="Arial"/>
              </a:rPr>
              <a:t>¿QUÉ APORTA LA DOMÓTICA?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10506026" cy="47979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8514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 dirty="0">
                <a:solidFill>
                  <a:schemeClr val="lt1"/>
                </a:solidFill>
              </a:rPr>
              <a:t>Comunicaciones:</a:t>
            </a:r>
            <a:r>
              <a:rPr lang="es-US" sz="3000" dirty="0">
                <a:solidFill>
                  <a:schemeClr val="lt1"/>
                </a:solidFill>
              </a:rPr>
              <a:t> Transmisión de voz y </a:t>
            </a:r>
            <a:r>
              <a:rPr lang="es-US" sz="3000" dirty="0" smtClean="0">
                <a:solidFill>
                  <a:schemeClr val="lt1"/>
                </a:solidFill>
              </a:rPr>
              <a:t>datos.</a:t>
            </a:r>
            <a:endParaRPr lang="es-US" sz="3000" dirty="0">
              <a:solidFill>
                <a:schemeClr val="lt1"/>
              </a:solidFill>
            </a:endParaRPr>
          </a:p>
          <a:p>
            <a:pPr marL="457200" lvl="0" indent="-485140" rtl="0">
              <a:spcBef>
                <a:spcPts val="12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 dirty="0">
                <a:solidFill>
                  <a:schemeClr val="lt1"/>
                </a:solidFill>
              </a:rPr>
              <a:t>Mantenimiento:</a:t>
            </a:r>
            <a:r>
              <a:rPr lang="es-US" sz="3000" dirty="0">
                <a:solidFill>
                  <a:schemeClr val="lt1"/>
                </a:solidFill>
              </a:rPr>
              <a:t> Con capacidad de incorporar el tele mantenimiento de los equipos.</a:t>
            </a:r>
          </a:p>
          <a:p>
            <a:pPr marL="457200" lvl="0" indent="-485140" rtl="0">
              <a:spcBef>
                <a:spcPts val="12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 dirty="0">
                <a:solidFill>
                  <a:schemeClr val="lt1"/>
                </a:solidFill>
              </a:rPr>
              <a:t>Ocio y tiempo libre:</a:t>
            </a:r>
            <a:r>
              <a:rPr lang="es-US" sz="3000" dirty="0">
                <a:solidFill>
                  <a:schemeClr val="lt1"/>
                </a:solidFill>
              </a:rPr>
              <a:t> Descansar y </a:t>
            </a:r>
            <a:r>
              <a:rPr lang="es-US" sz="3000" dirty="0" smtClean="0">
                <a:solidFill>
                  <a:schemeClr val="lt1"/>
                </a:solidFill>
              </a:rPr>
              <a:t>divertirse.</a:t>
            </a:r>
            <a:endParaRPr lang="es-US" sz="3000" dirty="0">
              <a:solidFill>
                <a:schemeClr val="lt1"/>
              </a:solidFill>
            </a:endParaRPr>
          </a:p>
          <a:p>
            <a:pPr marL="457200" lvl="0" indent="-485140" rtl="0">
              <a:spcBef>
                <a:spcPts val="12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 dirty="0">
                <a:solidFill>
                  <a:schemeClr val="lt1"/>
                </a:solidFill>
              </a:rPr>
              <a:t>Salud</a:t>
            </a:r>
            <a:r>
              <a:rPr lang="es-US" sz="3000" dirty="0">
                <a:solidFill>
                  <a:schemeClr val="lt1"/>
                </a:solidFill>
              </a:rPr>
              <a:t>: Actuar en la </a:t>
            </a:r>
            <a:r>
              <a:rPr lang="es-US" sz="3000" dirty="0" smtClean="0">
                <a:solidFill>
                  <a:schemeClr val="lt1"/>
                </a:solidFill>
              </a:rPr>
              <a:t>sanidad.</a:t>
            </a:r>
            <a:endParaRPr lang="es-US" sz="3000" dirty="0">
              <a:solidFill>
                <a:schemeClr val="lt1"/>
              </a:solidFill>
            </a:endParaRPr>
          </a:p>
          <a:p>
            <a:pPr marL="457200" lvl="0" indent="-485140" rtl="0">
              <a:lnSpc>
                <a:spcPct val="115000"/>
              </a:lnSpc>
              <a:spcBef>
                <a:spcPts val="12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 dirty="0">
                <a:solidFill>
                  <a:schemeClr val="lt1"/>
                </a:solidFill>
              </a:rPr>
              <a:t>Compra:</a:t>
            </a:r>
            <a:r>
              <a:rPr lang="es-US" sz="3000" dirty="0">
                <a:solidFill>
                  <a:schemeClr val="lt1"/>
                </a:solidFill>
              </a:rPr>
              <a:t> Comprar y vender desde la </a:t>
            </a:r>
            <a:r>
              <a:rPr lang="es-US" sz="3000" dirty="0" smtClean="0">
                <a:solidFill>
                  <a:schemeClr val="lt1"/>
                </a:solidFill>
              </a:rPr>
              <a:t>casa.</a:t>
            </a:r>
            <a:endParaRPr lang="es-US" sz="3000" dirty="0">
              <a:solidFill>
                <a:schemeClr val="lt1"/>
              </a:solidFill>
            </a:endParaRPr>
          </a:p>
          <a:p>
            <a:pPr marL="457200" lvl="0" indent="-48514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 dirty="0">
                <a:solidFill>
                  <a:schemeClr val="lt1"/>
                </a:solidFill>
              </a:rPr>
              <a:t>Finanzas:</a:t>
            </a:r>
            <a:r>
              <a:rPr lang="es-US" sz="3000" dirty="0">
                <a:solidFill>
                  <a:schemeClr val="lt1"/>
                </a:solidFill>
              </a:rPr>
              <a:t> Gestión del dinero y las cuentas </a:t>
            </a:r>
            <a:r>
              <a:rPr lang="es-US" sz="3000" dirty="0" smtClean="0">
                <a:solidFill>
                  <a:schemeClr val="lt1"/>
                </a:solidFill>
              </a:rPr>
              <a:t>bancarias.</a:t>
            </a:r>
            <a:endParaRPr lang="es-US" sz="3000" dirty="0">
              <a:solidFill>
                <a:schemeClr val="lt1"/>
              </a:solidFill>
            </a:endParaRPr>
          </a:p>
          <a:p>
            <a:pPr lvl="0" rtl="0">
              <a:spcBef>
                <a:spcPts val="124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646984" y="494850"/>
            <a:ext cx="6019799" cy="6651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lang="es-US" b="1" u="sng">
                <a:latin typeface="Arial"/>
                <a:ea typeface="Arial"/>
                <a:cs typeface="Arial"/>
                <a:sym typeface="Arial"/>
              </a:rPr>
              <a:t>¿QUÉ APORTA LA DOMÓTICA?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774550" y="1452282"/>
            <a:ext cx="9969649" cy="47979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Aprendizaje:</a:t>
            </a:r>
            <a:r>
              <a:rPr lang="es-US" sz="3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Aprender </a:t>
            </a:r>
            <a:r>
              <a:rPr lang="es-US" sz="30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mediante los </a:t>
            </a:r>
            <a:r>
              <a:rPr lang="es-US" sz="3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cursos a </a:t>
            </a:r>
            <a:r>
              <a:rPr lang="es-US" sz="30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distancia.</a:t>
            </a:r>
            <a:endParaRPr lang="es-US" sz="3000" b="0" i="0" u="none" strike="noStrike" cap="none" dirty="0" smtClean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s-US" sz="3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 profesional:</a:t>
            </a:r>
            <a:r>
              <a:rPr lang="es-US" sz="3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Trabajar total o parcialmente desde el </a:t>
            </a:r>
            <a:r>
              <a:rPr lang="es-US" sz="30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hogar.</a:t>
            </a:r>
          </a:p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s-US" sz="3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Acceso a información:</a:t>
            </a:r>
            <a:r>
              <a:rPr lang="es-US" sz="3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Museos, bibliotecas, libros, periódicos, información meteorológica, </a:t>
            </a:r>
            <a:r>
              <a:rPr lang="es-US" sz="30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etc.</a:t>
            </a:r>
          </a:p>
          <a:p>
            <a:pPr marL="457200" marR="0" lvl="0" indent="-509524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s-US" sz="3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526796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US" sz="30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Ciudadanía:</a:t>
            </a:r>
            <a:r>
              <a:rPr lang="es-US" sz="3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Gestiones múltiples con la Administración del </a:t>
            </a:r>
            <a:r>
              <a:rPr lang="es-US" sz="30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Estado.</a:t>
            </a:r>
            <a:endParaRPr lang="es-US" sz="3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s-US" sz="2720" b="0" i="0" u="none" strike="noStrike" cap="none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US" sz="2720" b="0" i="0" u="none" strike="noStrike" cap="none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US" sz="2720" b="0" i="0" u="none" strike="noStrike" cap="none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1105</Words>
  <Application>Microsoft Office PowerPoint</Application>
  <PresentationFormat>Widescreen</PresentationFormat>
  <Paragraphs>154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Nunito</vt:lpstr>
      <vt:lpstr>Century Gothic</vt:lpstr>
      <vt:lpstr>Arial</vt:lpstr>
      <vt:lpstr>Noto Sans Symbols</vt:lpstr>
      <vt:lpstr>Sector</vt:lpstr>
      <vt:lpstr>DOMÓTICA</vt:lpstr>
      <vt:lpstr>INTRODUCCIÓN</vt:lpstr>
      <vt:lpstr>EVOLUCIÓN HISTÓRICA</vt:lpstr>
      <vt:lpstr>INTEGRACIÓN CON REDES</vt:lpstr>
      <vt:lpstr>¿QUÉ APORTA LA DOMÓTICA?</vt:lpstr>
      <vt:lpstr>¿QUÉ APORTA LA DOMÓTICA?</vt:lpstr>
      <vt:lpstr>¿QUÉ APORTA LA DOMÓTICA?</vt:lpstr>
      <vt:lpstr>¿QUÉ APORTA LA DOMÓTICA?</vt:lpstr>
      <vt:lpstr>¿QUÉ APORTA LA DOMÓTICA?</vt:lpstr>
      <vt:lpstr>EMPRESAS QUE PRESTAN SERVICIOS DE DOMÓTICA</vt:lpstr>
      <vt:lpstr>EMPRESAS QUE PRESTAN SERVICIOS DE DOMÓTICA</vt:lpstr>
      <vt:lpstr>SEGURIDAD</vt:lpstr>
      <vt:lpstr>CONFORT</vt:lpstr>
      <vt:lpstr>AHORRO DE ENERGÍA</vt:lpstr>
      <vt:lpstr>Amazon Dash</vt:lpstr>
      <vt:lpstr>Amazon Dash</vt:lpstr>
      <vt:lpstr>Amazon Dash</vt:lpstr>
      <vt:lpstr>Amazon Dash (Fresh)</vt:lpstr>
      <vt:lpstr>Amazon Dash (Fresh)</vt:lpstr>
      <vt:lpstr>Ahorro Energético </vt:lpstr>
      <vt:lpstr>Estado Actual de la adopción</vt:lpstr>
      <vt:lpstr>¿Por qué estamos en esa Brecha?</vt:lpstr>
      <vt:lpstr>Intención de Compra de dispositivos</vt:lpstr>
      <vt:lpstr>Ranking de ambientes donde más entusiasma aplicar esta tecnología</vt:lpstr>
      <vt:lpstr>Proyectos de Ejemplo</vt:lpstr>
      <vt:lpstr>Proyectos de Ejemplo</vt:lpstr>
      <vt:lpstr>Proyectos de Ejemplo</vt:lpstr>
      <vt:lpstr>PowerPoint Presentation</vt:lpstr>
      <vt:lpstr>Preguntas?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DOMÓTICA</dc:title>
  <cp:lastModifiedBy>Diego Laib</cp:lastModifiedBy>
  <cp:revision>6</cp:revision>
  <dcterms:modified xsi:type="dcterms:W3CDTF">2016-11-07T22:18:42Z</dcterms:modified>
</cp:coreProperties>
</file>